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65" r:id="rId3"/>
    <p:sldId id="257" r:id="rId4"/>
    <p:sldId id="259" r:id="rId5"/>
    <p:sldId id="264" r:id="rId6"/>
    <p:sldId id="261" r:id="rId7"/>
    <p:sldId id="273" r:id="rId8"/>
    <p:sldId id="276" r:id="rId9"/>
    <p:sldId id="272" r:id="rId10"/>
    <p:sldId id="274" r:id="rId11"/>
    <p:sldId id="275" r:id="rId12"/>
    <p:sldId id="266" r:id="rId13"/>
    <p:sldId id="268" r:id="rId14"/>
    <p:sldId id="267" r:id="rId15"/>
    <p:sldId id="269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FE13-0BA2-4736-AE14-AC05E2DB22AB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FEDC1-35D1-46DA-BE73-A46E82980E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350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766669-FCC5-49D6-931A-A0BA7BDE11BA}" type="slidenum">
              <a:rPr lang="en-AU" smtClean="0"/>
              <a:pPr/>
              <a:t>1</a:t>
            </a:fld>
            <a:endParaRPr lang="en-AU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 sz="2000" u="sng" dirty="0" smtClean="0"/>
              <a:t>  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983683" y="4638433"/>
            <a:ext cx="5112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6B747-14FD-4868-B13E-7420755BF729}" type="slidenum">
              <a:rPr lang="en-AU" smtClean="0"/>
              <a:pPr/>
              <a:t>16</a:t>
            </a:fld>
            <a:endParaRPr lang="en-AU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852EB-8546-420B-A85A-E387AAFFFBDA}" type="datetimeFigureOut">
              <a:rPr lang="en-US" smtClean="0"/>
              <a:pPr/>
              <a:t>7/5/2012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0BA9-3E6D-4B1E-9DD7-381F2A2310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1" y="1988840"/>
            <a:ext cx="8712968" cy="172819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i="1" dirty="0">
                <a:solidFill>
                  <a:schemeClr val="bg1"/>
                </a:solidFill>
              </a:rPr>
              <a:t>C</a:t>
            </a:r>
            <a:r>
              <a:rPr lang="en-US" sz="3200" b="1" i="1" dirty="0" smtClean="0">
                <a:solidFill>
                  <a:schemeClr val="bg1"/>
                </a:solidFill>
              </a:rPr>
              <a:t>ommon Work Permit </a:t>
            </a:r>
            <a:br>
              <a:rPr lang="en-US" sz="3200" b="1" i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Application errors, Good Corporate Citizenship &amp; Work Permit Inspections 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33056"/>
            <a:ext cx="9144000" cy="313925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Ms. Dianna </a:t>
            </a:r>
            <a:r>
              <a:rPr lang="en-US" sz="2000" b="1" dirty="0" err="1" smtClean="0">
                <a:solidFill>
                  <a:schemeClr val="bg1"/>
                </a:solidFill>
              </a:rPr>
              <a:t>Killion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Manager – Work Permit Processing </a:t>
            </a:r>
          </a:p>
          <a:p>
            <a:pPr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Foreign Employment Division  </a:t>
            </a:r>
            <a:endParaRPr lang="en-US" sz="20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Education &amp; Awareness Seminar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Port Moresby, </a:t>
            </a:r>
            <a:r>
              <a:rPr lang="en-US" sz="1800" b="1" dirty="0" err="1" smtClean="0">
                <a:solidFill>
                  <a:schemeClr val="bg1"/>
                </a:solidFill>
              </a:rPr>
              <a:t>Kokopo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Lae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Tabubil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chemeClr val="bg1"/>
                </a:solidFill>
              </a:rPr>
              <a:t>02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nd</a:t>
            </a:r>
            <a:r>
              <a:rPr lang="en-US" sz="1800" b="1" dirty="0" smtClean="0">
                <a:solidFill>
                  <a:schemeClr val="bg1"/>
                </a:solidFill>
              </a:rPr>
              <a:t> -18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July 2012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080375" y="618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AU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 dirty="0"/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4479925" y="59690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AU" dirty="0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 dirty="0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4624388" y="560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AU" dirty="0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AU" dirty="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4264025" y="928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en-AU" dirty="0"/>
          </a:p>
        </p:txBody>
      </p:sp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3851275" y="5492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AU" dirty="0"/>
          </a:p>
        </p:txBody>
      </p:sp>
      <p:pic>
        <p:nvPicPr>
          <p:cNvPr id="3084" name="Picture 18" descr="BLUE BACKGROUNG CR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79" y="329650"/>
            <a:ext cx="2088183" cy="11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Text Box 19"/>
          <p:cNvSpPr txBox="1">
            <a:spLocks noChangeArrowheads="1"/>
          </p:cNvSpPr>
          <p:nvPr/>
        </p:nvSpPr>
        <p:spPr bwMode="auto">
          <a:xfrm>
            <a:off x="1928813" y="1500188"/>
            <a:ext cx="528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Department of Labour and Industrial Relations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Good Corporate Citizenship (GCC) 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06044"/>
            <a:ext cx="8348231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3.</a:t>
            </a:r>
            <a:r>
              <a:rPr lang="en-AU" sz="2000" dirty="0" smtClean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Requirements for GCC Applications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Continuous training and development of citizen employees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Evidence of community participation such as;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Community Services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Sponsorship of Sporting Activities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Charitable Activities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For Commercial organisations, 2 supporting letter of reference from;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 Business Council of PNG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Employers Federation of PNG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PNG Chamber of Commerce and Industry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Manufactures Council of PNG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PNG Chamber of Mines &amp; Petroleum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PNG Trade Union Congress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Rural Industries Council </a:t>
            </a:r>
          </a:p>
          <a:p>
            <a:pPr marL="68580" indent="0">
              <a:buNone/>
            </a:pPr>
            <a:endParaRPr lang="en-AU" sz="2000" dirty="0" smtClean="0">
              <a:solidFill>
                <a:schemeClr val="bg1"/>
              </a:solidFill>
            </a:endParaRP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Evidence of recognition from other Government Agencies or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Department </a:t>
            </a:r>
            <a:endParaRPr lang="en-AU" sz="20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Good Corporate Citizenship (GCC) 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06044"/>
            <a:ext cx="834823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Requirements </a:t>
            </a:r>
            <a:r>
              <a:rPr lang="en-AU" sz="2000" dirty="0" smtClean="0">
                <a:solidFill>
                  <a:schemeClr val="bg1"/>
                </a:solidFill>
              </a:rPr>
              <a:t>for GCC Applications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Brief history of the organisation in PNG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4. Review </a:t>
            </a:r>
            <a:r>
              <a:rPr lang="en-AU" sz="2000" dirty="0" smtClean="0">
                <a:solidFill>
                  <a:schemeClr val="bg1"/>
                </a:solidFill>
              </a:rPr>
              <a:t>of GCC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 	- Continuous training of citizen employees 	</a:t>
            </a:r>
          </a:p>
          <a:p>
            <a:pPr lvl="2">
              <a:buFontTx/>
              <a:buChar char="-"/>
            </a:pPr>
            <a:r>
              <a:rPr lang="en-AU" sz="2000" dirty="0" smtClean="0">
                <a:solidFill>
                  <a:schemeClr val="bg1"/>
                </a:solidFill>
              </a:rPr>
              <a:t> Comply with </a:t>
            </a:r>
            <a:r>
              <a:rPr lang="en-AU" sz="2000" i="1" dirty="0" smtClean="0">
                <a:solidFill>
                  <a:schemeClr val="bg1"/>
                </a:solidFill>
              </a:rPr>
              <a:t>Employment of Non-citizens Act </a:t>
            </a:r>
            <a:r>
              <a:rPr lang="en-AU" sz="2000" dirty="0" smtClean="0">
                <a:solidFill>
                  <a:schemeClr val="bg1"/>
                </a:solidFill>
              </a:rPr>
              <a:t>2007 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Practise sound Employment, Industrial Relations and Occupational 	   Health  and Safety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5. Application </a:t>
            </a:r>
            <a:r>
              <a:rPr lang="en-AU" sz="2000" dirty="0" smtClean="0">
                <a:solidFill>
                  <a:schemeClr val="bg1"/>
                </a:solidFill>
              </a:rPr>
              <a:t>Form to apply for GCC;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Form 5 (blue)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6. </a:t>
            </a:r>
            <a:r>
              <a:rPr lang="en-AU" sz="2000" dirty="0" smtClean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Announcement for  2012 GCC applications/nominations to be made end of 2012 or early 2013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For more information refer to the GCC Brochure </a:t>
            </a:r>
            <a:endParaRPr lang="en-AU" sz="20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9"/>
            <a:ext cx="8445541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Authorised</a:t>
            </a:r>
            <a:r>
              <a:rPr lang="en-US" sz="2000" dirty="0" smtClean="0">
                <a:solidFill>
                  <a:schemeClr val="bg1"/>
                </a:solidFill>
              </a:rPr>
              <a:t> Officers are appointed by the Secretary of the Department and the appointments are published in the Government National Gazette. Employers or non-citizen employees may request an Authorized Officer to provide evidence of their appointment;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Copy of the Gazettal Notice, or </a:t>
            </a:r>
          </a:p>
          <a:p>
            <a:pPr algn="just"/>
            <a:endParaRPr lang="en-US" sz="14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A letter signed by the Secretary of the Department, confirming the appointment of the person, or </a:t>
            </a:r>
          </a:p>
          <a:p>
            <a:pPr algn="just"/>
            <a:endParaRPr lang="en-US" sz="14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The Department’s identity card confirming the appointment of the 	person as the Authorized Officer 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	</a:t>
            </a:r>
          </a:p>
          <a:p>
            <a:pPr algn="just"/>
            <a:endParaRPr lang="en-US" sz="2100" dirty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Work Permit Compliance and Inspection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7217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9"/>
            <a:ext cx="8445541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2. </a:t>
            </a:r>
            <a:r>
              <a:rPr lang="en-US" sz="2000" dirty="0" smtClean="0">
                <a:solidFill>
                  <a:schemeClr val="bg1"/>
                </a:solidFill>
              </a:rPr>
              <a:t>Authorized officers may at any </a:t>
            </a:r>
            <a:r>
              <a:rPr lang="en-US" sz="2000" u="sng" dirty="0" smtClean="0">
                <a:solidFill>
                  <a:schemeClr val="bg1"/>
                </a:solidFill>
              </a:rPr>
              <a:t>reasonable</a:t>
            </a:r>
            <a:r>
              <a:rPr lang="en-US" sz="2000" dirty="0" smtClean="0">
                <a:solidFill>
                  <a:schemeClr val="bg1"/>
                </a:solidFill>
              </a:rPr>
              <a:t> time;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Enter and inspect any workplace where a non-citizen is employed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Examine any work done by the non-citizen and inspect any machinery, equipment and facilities used by the non-citizen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Ask questions and request information about a non-citizen worker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Examine any work permit or work permit card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Examine and copy any register or record including passport and employment contract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Examine and inspect Training  records of training provided to citizen employees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Ask questions and request information about the training provided to the citizens 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endParaRPr lang="en-US" sz="2100" dirty="0" smtClean="0">
              <a:solidFill>
                <a:schemeClr val="bg1"/>
              </a:solidFill>
            </a:endParaRP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3.</a:t>
            </a:r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sz="2100" dirty="0" smtClean="0">
                <a:solidFill>
                  <a:schemeClr val="bg1"/>
                </a:solidFill>
              </a:rPr>
              <a:t>Breach of conditions on work permit (Training or MOU),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penalty of K10,000.00 </a:t>
            </a:r>
            <a:endParaRPr lang="en-US" sz="2100" dirty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Work Permit Compliance and Inspection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4668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9"/>
            <a:ext cx="844554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Work Permit Compliance and Inspection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4503" y="1113260"/>
            <a:ext cx="871296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100" dirty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All work permits  and work permit cards must be produce on request upon inspection.  Non-citizen </a:t>
            </a:r>
            <a:r>
              <a:rPr lang="en-US" dirty="0">
                <a:solidFill>
                  <a:schemeClr val="bg1"/>
                </a:solidFill>
              </a:rPr>
              <a:t>employees to produce work permit card 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>
                <a:solidFill>
                  <a:schemeClr val="bg1"/>
                </a:solidFill>
              </a:rPr>
              <a:t>Penalty of K1,000.00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Employer’s </a:t>
            </a:r>
            <a:r>
              <a:rPr lang="en-US" dirty="0">
                <a:solidFill>
                  <a:schemeClr val="bg1"/>
                </a:solidFill>
              </a:rPr>
              <a:t>Register of Work Permit containing names of all non-citizen employees and their position titles must be kept by the employer (see page 35 of the Blue Guideline). Penalty of </a:t>
            </a:r>
            <a:r>
              <a:rPr lang="en-US" dirty="0" smtClean="0">
                <a:solidFill>
                  <a:schemeClr val="bg1"/>
                </a:solidFill>
              </a:rPr>
              <a:t>K1,000.00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Any person who refuses  to co-</a:t>
            </a:r>
            <a:r>
              <a:rPr lang="en-US" dirty="0" err="1" smtClean="0">
                <a:solidFill>
                  <a:schemeClr val="bg1"/>
                </a:solidFill>
              </a:rPr>
              <a:t>oporate</a:t>
            </a:r>
            <a:r>
              <a:rPr lang="en-US" dirty="0" smtClean="0">
                <a:solidFill>
                  <a:schemeClr val="bg1"/>
                </a:solidFill>
              </a:rPr>
              <a:t>, obstruct or hinders an Authorized Officer may be fined up to K5,000.00 or receive a term of imprisonment not exceeding six (6)  months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Employment of non-citizens in an occupation without a valid work permit, company will be penalized a maximum of K30,000.00 per non-citizen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A work permit is non transferable in respect of the employer, non-citizen or the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occupation 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4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9"/>
            <a:ext cx="844554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Work Permit Compliance and Inspection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79512" y="1513091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929" y="1051426"/>
            <a:ext cx="84455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8</a:t>
            </a:r>
            <a:r>
              <a:rPr lang="en-AU" sz="2000" dirty="0" smtClean="0">
                <a:solidFill>
                  <a:schemeClr val="bg1"/>
                </a:solidFill>
              </a:rPr>
              <a:t>. </a:t>
            </a:r>
            <a:r>
              <a:rPr lang="en-AU" sz="2000" dirty="0" smtClean="0">
                <a:solidFill>
                  <a:schemeClr val="bg1"/>
                </a:solidFill>
              </a:rPr>
              <a:t>Employment is prohibited whilst on Business Visa, Dependent Visa or any other visa except Employment </a:t>
            </a:r>
            <a:r>
              <a:rPr lang="en-AU" sz="2000" dirty="0">
                <a:solidFill>
                  <a:schemeClr val="bg1"/>
                </a:solidFill>
              </a:rPr>
              <a:t>V</a:t>
            </a:r>
            <a:r>
              <a:rPr lang="en-AU" sz="2000" dirty="0" smtClean="0">
                <a:solidFill>
                  <a:schemeClr val="bg1"/>
                </a:solidFill>
              </a:rPr>
              <a:t>isa . 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9.</a:t>
            </a:r>
            <a:r>
              <a:rPr lang="en-AU" sz="2000" dirty="0" smtClean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Companies will be penalised K 30,000 if a non-citizen is found to be working whilst on Business Visa or  Dependent Visa or Visitor/Tourist visa.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10</a:t>
            </a:r>
            <a:r>
              <a:rPr lang="en-AU" sz="2000" dirty="0" smtClean="0">
                <a:solidFill>
                  <a:schemeClr val="bg1"/>
                </a:solidFill>
              </a:rPr>
              <a:t>. </a:t>
            </a:r>
            <a:r>
              <a:rPr lang="en-AU" sz="2000" dirty="0" smtClean="0">
                <a:solidFill>
                  <a:schemeClr val="bg1"/>
                </a:solidFill>
              </a:rPr>
              <a:t>Consultants must be issued a valid work permit before commencing employment. </a:t>
            </a:r>
          </a:p>
          <a:p>
            <a:endParaRPr lang="en-AU" sz="2000" dirty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11</a:t>
            </a:r>
            <a:r>
              <a:rPr lang="en-AU" sz="2000" dirty="0" smtClean="0">
                <a:solidFill>
                  <a:schemeClr val="bg1"/>
                </a:solidFill>
              </a:rPr>
              <a:t>. </a:t>
            </a:r>
            <a:r>
              <a:rPr lang="en-AU" sz="2000" dirty="0" smtClean="0">
                <a:solidFill>
                  <a:schemeClr val="bg1"/>
                </a:solidFill>
              </a:rPr>
              <a:t>Infringement Notice (notice that specifies the penalty) will be issued on the spot to companies/organisations that are found to be in breach of the foreign employment laws (</a:t>
            </a:r>
            <a:r>
              <a:rPr lang="en-AU" sz="2000" i="1" dirty="0" smtClean="0">
                <a:solidFill>
                  <a:schemeClr val="bg1"/>
                </a:solidFill>
              </a:rPr>
              <a:t>Employment of Non-citizens Act </a:t>
            </a:r>
            <a:r>
              <a:rPr lang="en-AU" sz="2000" dirty="0" smtClean="0">
                <a:solidFill>
                  <a:schemeClr val="bg1"/>
                </a:solidFill>
              </a:rPr>
              <a:t>2007 and </a:t>
            </a:r>
            <a:r>
              <a:rPr lang="en-AU" sz="2000" i="1" dirty="0" smtClean="0">
                <a:solidFill>
                  <a:schemeClr val="bg1"/>
                </a:solidFill>
              </a:rPr>
              <a:t>Employment of Non-citizens Regulation</a:t>
            </a:r>
            <a:r>
              <a:rPr lang="en-AU" sz="2000" dirty="0" smtClean="0">
                <a:solidFill>
                  <a:schemeClr val="bg1"/>
                </a:solidFill>
              </a:rPr>
              <a:t> 2008) 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12. Gifts </a:t>
            </a:r>
            <a:r>
              <a:rPr lang="en-AU" sz="2000" dirty="0" smtClean="0">
                <a:solidFill>
                  <a:schemeClr val="bg1"/>
                </a:solidFill>
              </a:rPr>
              <a:t>or Kinds to Inspectors are not to be encourage by employers </a:t>
            </a:r>
          </a:p>
          <a:p>
            <a:endParaRPr lang="en-A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07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75" y="857250"/>
            <a:ext cx="8858250" cy="6143625"/>
          </a:xfrm>
          <a:noFill/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schemeClr val="bg1"/>
                </a:solidFill>
              </a:rPr>
              <a:t>Employment of Non-citizens Act </a:t>
            </a:r>
            <a:r>
              <a:rPr lang="en-US" sz="2400" dirty="0" smtClean="0">
                <a:solidFill>
                  <a:schemeClr val="bg1"/>
                </a:solidFill>
              </a:rPr>
              <a:t>2007 and </a:t>
            </a:r>
            <a:r>
              <a:rPr lang="en-US" sz="2400" i="1" dirty="0" smtClean="0">
                <a:solidFill>
                  <a:schemeClr val="bg1"/>
                </a:solidFill>
              </a:rPr>
              <a:t>Employment of Non-citizens Regulation </a:t>
            </a:r>
            <a:r>
              <a:rPr lang="en-US" sz="2400" dirty="0" smtClean="0">
                <a:solidFill>
                  <a:schemeClr val="bg1"/>
                </a:solidFill>
              </a:rPr>
              <a:t>2008 can be downloaded from; </a:t>
            </a:r>
            <a:r>
              <a:rPr lang="en-US" sz="2400" b="1" u="sng" dirty="0" smtClean="0">
                <a:solidFill>
                  <a:schemeClr val="bg1"/>
                </a:solidFill>
              </a:rPr>
              <a:t>www.paclii.org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Use Guidelines; a Helpful resource</a:t>
            </a: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Website: </a:t>
            </a:r>
            <a:r>
              <a:rPr lang="en-US" sz="2400" b="1" u="sng" dirty="0" smtClean="0">
                <a:solidFill>
                  <a:schemeClr val="bg1"/>
                </a:solidFill>
              </a:rPr>
              <a:t>www.workpermits.gov.pg</a:t>
            </a: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Send queries to: </a:t>
            </a:r>
            <a:r>
              <a:rPr lang="en-US" sz="2400" b="1" u="sng" dirty="0" smtClean="0">
                <a:solidFill>
                  <a:schemeClr val="bg1"/>
                </a:solidFill>
              </a:rPr>
              <a:t>enquiries@workpermits.gov.pg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Tel No: 325 2911/ 301 1600	Fax: 325 6655</a:t>
            </a: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63538" indent="-363538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Thank you</a:t>
            </a:r>
          </a:p>
          <a:p>
            <a:pPr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/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2400" dirty="0" smtClean="0"/>
          </a:p>
          <a:p>
            <a:pPr marL="363538" indent="-363538" algn="l" eaLnBrk="1" hangingPunct="1">
              <a:lnSpc>
                <a:spcPct val="80000"/>
              </a:lnSpc>
              <a:spcBef>
                <a:spcPct val="0"/>
              </a:spcBef>
              <a:spcAft>
                <a:spcPct val="30000"/>
              </a:spcAft>
              <a:defRPr/>
            </a:pPr>
            <a:r>
              <a:rPr lang="en-US" sz="2400" dirty="0" smtClean="0"/>
              <a:t> </a:t>
            </a:r>
            <a:r>
              <a:rPr lang="en-US" sz="2400" u="sng" dirty="0" smtClean="0"/>
              <a:t> </a:t>
            </a:r>
          </a:p>
          <a:p>
            <a:pPr marL="363538" indent="-363538" algn="l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2400" dirty="0" smtClean="0"/>
          </a:p>
          <a:p>
            <a:pPr marL="363538" indent="-363538" algn="l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2400" dirty="0" smtClean="0"/>
          </a:p>
          <a:p>
            <a:pPr marL="363538" indent="-363538" algn="l" eaLnBrk="1" hangingPunct="1">
              <a:lnSpc>
                <a:spcPct val="90000"/>
              </a:lnSpc>
              <a:spcBef>
                <a:spcPct val="0"/>
              </a:spcBef>
              <a:spcAft>
                <a:spcPct val="30000"/>
              </a:spcAft>
              <a:defRPr/>
            </a:pPr>
            <a:endParaRPr lang="en-US" sz="3500" dirty="0" smtClean="0"/>
          </a:p>
          <a:p>
            <a:pPr marL="363538" indent="-363538" algn="l" eaLnBrk="1" hangingPunct="1">
              <a:lnSpc>
                <a:spcPct val="110000"/>
              </a:lnSpc>
              <a:spcBef>
                <a:spcPct val="0"/>
              </a:spcBef>
              <a:spcAft>
                <a:spcPct val="10000"/>
              </a:spcAft>
              <a:defRPr/>
            </a:pPr>
            <a:endParaRPr lang="en-US" sz="3500" i="1" dirty="0" smtClean="0"/>
          </a:p>
          <a:p>
            <a:pPr marL="363538" indent="-363538" algn="l" eaLnBrk="1" hangingPunct="1">
              <a:lnSpc>
                <a:spcPct val="110000"/>
              </a:lnSpc>
              <a:spcBef>
                <a:spcPct val="0"/>
              </a:spcBef>
              <a:spcAft>
                <a:spcPct val="1000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3500" i="1" dirty="0" smtClean="0"/>
          </a:p>
          <a:p>
            <a:pPr marL="363538" indent="-363538" algn="l" eaLnBrk="1" hangingPunct="1">
              <a:lnSpc>
                <a:spcPct val="110000"/>
              </a:lnSpc>
              <a:spcBef>
                <a:spcPct val="0"/>
              </a:spcBef>
              <a:spcAft>
                <a:spcPct val="1000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3500" i="1" dirty="0" smtClean="0"/>
          </a:p>
          <a:p>
            <a:pPr marL="363538" indent="-363538" algn="l" eaLnBrk="1" hangingPunct="1">
              <a:lnSpc>
                <a:spcPct val="90000"/>
              </a:lnSpc>
              <a:spcAft>
                <a:spcPct val="10000"/>
              </a:spcAft>
              <a:defRPr/>
            </a:pPr>
            <a:endParaRPr lang="en-US" sz="3500" i="1" dirty="0" smtClean="0"/>
          </a:p>
          <a:p>
            <a:pPr marL="363538" indent="-363538" algn="l" eaLnBrk="1" hangingPunct="1">
              <a:lnSpc>
                <a:spcPct val="90000"/>
              </a:lnSpc>
              <a:spcAft>
                <a:spcPct val="10000"/>
              </a:spcAft>
              <a:buFont typeface="Wingdings" pitchFamily="2" charset="2"/>
              <a:buBlip>
                <a:blip r:embed="rId3"/>
              </a:buBlip>
              <a:defRPr/>
            </a:pPr>
            <a:endParaRPr lang="en-US" sz="4400" i="1" dirty="0" smtClean="0">
              <a:solidFill>
                <a:srgbClr val="F8D965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Blip>
                <a:blip r:embed="rId3"/>
              </a:buBlip>
              <a:defRPr/>
            </a:pPr>
            <a:endParaRPr lang="en-US" sz="4400" i="1" dirty="0" smtClean="0">
              <a:solidFill>
                <a:srgbClr val="F8D965"/>
              </a:solidFill>
            </a:endParaRPr>
          </a:p>
          <a:p>
            <a:pPr marL="363538" indent="-363538" algn="l" eaLnBrk="1" hangingPunct="1">
              <a:lnSpc>
                <a:spcPct val="90000"/>
              </a:lnSpc>
              <a:defRPr/>
            </a:pPr>
            <a:endParaRPr lang="en-US" sz="1800" dirty="0" smtClean="0">
              <a:solidFill>
                <a:srgbClr val="F8D965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732588" y="63293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AU" dirty="0">
              <a:solidFill>
                <a:srgbClr val="F8D965"/>
              </a:solidFill>
            </a:endParaRP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6877050" y="6237288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512" y="142875"/>
            <a:ext cx="8821613" cy="5715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600" b="1" dirty="0" smtClean="0">
                <a:solidFill>
                  <a:srgbClr val="FFC000"/>
                </a:solidFill>
              </a:rPr>
              <a:t>Conclusion</a:t>
            </a:r>
            <a:r>
              <a:rPr lang="en-US" sz="3600" b="1" dirty="0" smtClean="0">
                <a:solidFill>
                  <a:srgbClr val="F8D965"/>
                </a:solidFill>
              </a:rPr>
              <a:t> </a:t>
            </a:r>
            <a:r>
              <a:rPr lang="en-US" sz="3600" b="1" dirty="0" smtClean="0">
                <a:solidFill>
                  <a:srgbClr val="FFC000"/>
                </a:solidFill>
              </a:rPr>
              <a:t>and </a:t>
            </a:r>
            <a:r>
              <a:rPr lang="en-US" sz="3600" b="1" dirty="0" smtClean="0">
                <a:solidFill>
                  <a:srgbClr val="FFC000"/>
                </a:solidFill>
              </a:rPr>
              <a:t>More Questions</a:t>
            </a:r>
            <a:r>
              <a:rPr lang="en-US" sz="3600" b="1" dirty="0" smtClean="0">
                <a:solidFill>
                  <a:srgbClr val="FFC000"/>
                </a:solidFill>
              </a:rPr>
              <a:t>! 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pic>
        <p:nvPicPr>
          <p:cNvPr id="18438" name="Picture 6" descr="BLUE BACKGROUNG CR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1" y="5301208"/>
            <a:ext cx="1224136" cy="93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Common Application Errors 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1. Curriculum </a:t>
            </a:r>
            <a:r>
              <a:rPr lang="en-US" sz="2100" dirty="0">
                <a:solidFill>
                  <a:schemeClr val="bg1"/>
                </a:solidFill>
              </a:rPr>
              <a:t>Vitae/Resume must be dated (month/year,)  and not </a:t>
            </a:r>
            <a:r>
              <a:rPr lang="en-US" sz="2100" dirty="0" smtClean="0">
                <a:solidFill>
                  <a:schemeClr val="bg1"/>
                </a:solidFill>
              </a:rPr>
              <a:t>present or  current</a:t>
            </a:r>
          </a:p>
          <a:p>
            <a:pPr marL="0" indent="0" algn="just">
              <a:buNone/>
            </a:pPr>
            <a:endParaRPr lang="en-US" sz="21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2. Educational </a:t>
            </a:r>
            <a:r>
              <a:rPr lang="en-US" sz="2100" dirty="0">
                <a:solidFill>
                  <a:schemeClr val="bg1"/>
                </a:solidFill>
              </a:rPr>
              <a:t>qualifications and relevant work history on CV must be </a:t>
            </a:r>
            <a:r>
              <a:rPr lang="en-US" sz="2100" dirty="0" smtClean="0">
                <a:solidFill>
                  <a:schemeClr val="bg1"/>
                </a:solidFill>
              </a:rPr>
              <a:t>clear </a:t>
            </a:r>
            <a:r>
              <a:rPr lang="en-US" sz="2100" dirty="0">
                <a:solidFill>
                  <a:schemeClr val="bg1"/>
                </a:solidFill>
              </a:rPr>
              <a:t>– at least the last </a:t>
            </a:r>
            <a:r>
              <a:rPr lang="en-US" sz="2100" dirty="0" smtClean="0">
                <a:solidFill>
                  <a:schemeClr val="bg1"/>
                </a:solidFill>
              </a:rPr>
              <a:t>10 </a:t>
            </a:r>
            <a:r>
              <a:rPr lang="en-US" sz="2100" dirty="0">
                <a:solidFill>
                  <a:schemeClr val="bg1"/>
                </a:solidFill>
              </a:rPr>
              <a:t>years </a:t>
            </a:r>
            <a:r>
              <a:rPr lang="en-US" sz="2100" dirty="0" smtClean="0">
                <a:solidFill>
                  <a:schemeClr val="bg1"/>
                </a:solidFill>
              </a:rPr>
              <a:t>of </a:t>
            </a:r>
            <a:r>
              <a:rPr lang="en-US" sz="2100" dirty="0">
                <a:solidFill>
                  <a:schemeClr val="bg1"/>
                </a:solidFill>
              </a:rPr>
              <a:t>work history to be recorded: ‘skinny’ or lazy CV’s will </a:t>
            </a:r>
            <a:r>
              <a:rPr lang="en-US" sz="2100" b="1" i="1" dirty="0">
                <a:solidFill>
                  <a:schemeClr val="bg1"/>
                </a:solidFill>
              </a:rPr>
              <a:t>not</a:t>
            </a:r>
            <a:r>
              <a:rPr lang="en-US" sz="2100" dirty="0">
                <a:solidFill>
                  <a:schemeClr val="bg1"/>
                </a:solidFill>
              </a:rPr>
              <a:t> be accepted! </a:t>
            </a:r>
            <a:r>
              <a:rPr lang="en-US" sz="2100" dirty="0" smtClean="0">
                <a:solidFill>
                  <a:schemeClr val="bg1"/>
                </a:solidFill>
              </a:rPr>
              <a:t>Previous </a:t>
            </a:r>
            <a:r>
              <a:rPr lang="en-US" sz="2100" dirty="0">
                <a:solidFill>
                  <a:schemeClr val="bg1"/>
                </a:solidFill>
              </a:rPr>
              <a:t>roles </a:t>
            </a:r>
            <a:r>
              <a:rPr lang="en-US" sz="2100" dirty="0" smtClean="0">
                <a:solidFill>
                  <a:schemeClr val="bg1"/>
                </a:solidFill>
              </a:rPr>
              <a:t>should </a:t>
            </a:r>
            <a:r>
              <a:rPr lang="en-US" sz="2100" dirty="0">
                <a:solidFill>
                  <a:schemeClr val="bg1"/>
                </a:solidFill>
              </a:rPr>
              <a:t>list responsibilities/tasks  that link with the job applied for in PNG</a:t>
            </a:r>
            <a:r>
              <a:rPr lang="en-US" sz="21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1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3.  Job description must be in detail and must include the qualification and the years of experience needed for the job.</a:t>
            </a:r>
          </a:p>
          <a:p>
            <a:pPr marL="0" indent="0" algn="just">
              <a:buNone/>
            </a:pPr>
            <a:endParaRPr lang="en-US" sz="21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4. Two recent, clear, colour passport sized photographs of employee </a:t>
            </a:r>
            <a:endParaRPr lang="en-US" sz="105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661248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67513" y="623728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2760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Common Application Errors 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sz="105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5. Proof </a:t>
            </a:r>
            <a:r>
              <a:rPr lang="en-US" sz="2200" dirty="0">
                <a:solidFill>
                  <a:schemeClr val="bg1"/>
                </a:solidFill>
              </a:rPr>
              <a:t>of Registration with relevant Professional Body is to be attached – this is lodging client’s responsibility to investigate and obtain ‘clearance’ from the relevant Body: e.g. Institute of Engineers PNG, Medical Board of PNG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6. Language </a:t>
            </a:r>
            <a:r>
              <a:rPr lang="en-US" sz="2200" dirty="0">
                <a:solidFill>
                  <a:schemeClr val="bg1"/>
                </a:solidFill>
              </a:rPr>
              <a:t>proficiency requirement  – refer page 18 and 19 of the Blue Guideline booklet – an IELTS Test Report Form is the </a:t>
            </a:r>
            <a:r>
              <a:rPr lang="en-US" sz="2200" b="1" i="1" u="sng" dirty="0">
                <a:solidFill>
                  <a:schemeClr val="bg1"/>
                </a:solidFill>
              </a:rPr>
              <a:t>only</a:t>
            </a:r>
            <a:r>
              <a:rPr lang="en-US" sz="2200" dirty="0">
                <a:solidFill>
                  <a:schemeClr val="bg1"/>
                </a:solidFill>
              </a:rPr>
              <a:t> Certificate acceptable if applicant is required to provide proof of language proficiency! But remember, there are various methods to </a:t>
            </a:r>
            <a:r>
              <a:rPr lang="en-US" sz="2200" dirty="0" smtClean="0">
                <a:solidFill>
                  <a:schemeClr val="bg1"/>
                </a:solidFill>
              </a:rPr>
              <a:t>prove language </a:t>
            </a:r>
            <a:r>
              <a:rPr lang="en-US" sz="2200" dirty="0">
                <a:solidFill>
                  <a:schemeClr val="bg1"/>
                </a:solidFill>
              </a:rPr>
              <a:t>proficiency if applicant is not a native of a recognized </a:t>
            </a:r>
            <a:r>
              <a:rPr lang="en-US" sz="2200" dirty="0" smtClean="0">
                <a:solidFill>
                  <a:schemeClr val="bg1"/>
                </a:solidFill>
              </a:rPr>
              <a:t> English </a:t>
            </a:r>
            <a:r>
              <a:rPr lang="en-US" sz="2200" dirty="0">
                <a:solidFill>
                  <a:schemeClr val="bg1"/>
                </a:solidFill>
              </a:rPr>
              <a:t>speaking country.</a:t>
            </a:r>
          </a:p>
          <a:p>
            <a:pPr marL="0" indent="0" algn="just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7. Supporting educational/language proficiency documents  </a:t>
            </a:r>
            <a:r>
              <a:rPr lang="en-US" sz="2200" b="1" i="1" dirty="0" smtClean="0">
                <a:solidFill>
                  <a:schemeClr val="bg1"/>
                </a:solidFill>
              </a:rPr>
              <a:t>must</a:t>
            </a:r>
            <a:r>
              <a:rPr lang="en-US" sz="2200" dirty="0" smtClean="0">
                <a:solidFill>
                  <a:schemeClr val="bg1"/>
                </a:solidFill>
              </a:rPr>
              <a:t> be attached and be </a:t>
            </a:r>
            <a:r>
              <a:rPr lang="en-US" sz="2200" u="sng" dirty="0" smtClean="0">
                <a:solidFill>
                  <a:schemeClr val="bg1"/>
                </a:solidFill>
              </a:rPr>
              <a:t>certified correctly as true and correct copies of the original </a:t>
            </a:r>
            <a:r>
              <a:rPr lang="en-US" sz="2200" dirty="0" smtClean="0">
                <a:solidFill>
                  <a:schemeClr val="bg1"/>
                </a:solidFill>
              </a:rPr>
              <a:t>(see page 20 of Blue Guideline booklet). If documents certified in PNG, Officers will ask to sight the original.  </a:t>
            </a:r>
          </a:p>
          <a:p>
            <a:pPr marL="0" indent="0" algn="just">
              <a:buNone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8. Select an appropriate ‘job code’ (section 16) – matches the role recorded in the Employment Contract and Job Description. If unsure, seek assistance from a senior Officer within the Foreign Employment Division.</a:t>
            </a:r>
          </a:p>
          <a:p>
            <a:pPr marL="457200" indent="-45720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    </a:t>
            </a:r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661248"/>
            <a:ext cx="10081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767513" y="623728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4807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Common Application Errors cont…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857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9.  </a:t>
            </a:r>
            <a:r>
              <a:rPr lang="en-US" sz="2100" dirty="0" smtClean="0">
                <a:solidFill>
                  <a:schemeClr val="bg1"/>
                </a:solidFill>
              </a:rPr>
              <a:t>Applicant’s </a:t>
            </a:r>
            <a:r>
              <a:rPr lang="en-US" sz="2100" dirty="0">
                <a:solidFill>
                  <a:schemeClr val="bg1"/>
                </a:solidFill>
              </a:rPr>
              <a:t>name in English to be recorded on reverse of the 2 passport  </a:t>
            </a:r>
            <a:r>
              <a:rPr lang="en-US" sz="2100" dirty="0" smtClean="0">
                <a:solidFill>
                  <a:schemeClr val="bg1"/>
                </a:solidFill>
              </a:rPr>
              <a:t> sized 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smtClean="0">
                <a:solidFill>
                  <a:schemeClr val="bg1"/>
                </a:solidFill>
              </a:rPr>
              <a:t>    (</a:t>
            </a:r>
            <a:r>
              <a:rPr lang="en-US" sz="2100" dirty="0">
                <a:solidFill>
                  <a:schemeClr val="bg1"/>
                </a:solidFill>
              </a:rPr>
              <a:t>quality) photos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</a:rPr>
              <a:t>10. Minimum </a:t>
            </a:r>
            <a:r>
              <a:rPr lang="en-US" sz="2100" dirty="0" smtClean="0">
                <a:solidFill>
                  <a:schemeClr val="bg1"/>
                </a:solidFill>
              </a:rPr>
              <a:t>non-citizen salary package is K40,000 pa (section 40).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     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11. Applicant </a:t>
            </a:r>
            <a:r>
              <a:rPr lang="en-US" sz="2100" b="1" i="1" dirty="0" smtClean="0">
                <a:solidFill>
                  <a:schemeClr val="bg1"/>
                </a:solidFill>
              </a:rPr>
              <a:t>must</a:t>
            </a:r>
            <a:r>
              <a:rPr lang="en-US" sz="2100" dirty="0" smtClean="0">
                <a:solidFill>
                  <a:schemeClr val="bg1"/>
                </a:solidFill>
              </a:rPr>
              <a:t> possess the minimum 3 - 5 years work experience in a similar role: Again, previous work experience and formal qualifications must relate to the job applied for in PNG. We will not accept newly graduated ‘professionals’ as they will not possess 3-5 years hands on experience to complement their qualification.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12. Applicant </a:t>
            </a:r>
            <a:r>
              <a:rPr lang="en-US" sz="2100" b="1" i="1" dirty="0" smtClean="0">
                <a:solidFill>
                  <a:schemeClr val="bg1"/>
                </a:solidFill>
              </a:rPr>
              <a:t>must </a:t>
            </a:r>
            <a:r>
              <a:rPr lang="en-US" sz="2100" dirty="0" smtClean="0">
                <a:solidFill>
                  <a:schemeClr val="bg1"/>
                </a:solidFill>
              </a:rPr>
              <a:t>possess the mandatory qualifications and experience as detailed in employer’s Job Description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bg1"/>
                </a:solidFill>
              </a:rPr>
              <a:t>13. Do not include Police or Medical Reports, Letters of Reference, Academic Transcripts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14. Please provide reliable contact details of company/employment agent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     for our officers to call should there be application requirements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not met (section 5,6,7)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6112" y="5517232"/>
            <a:ext cx="882352" cy="72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80312" y="6237288"/>
            <a:ext cx="176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7920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67513" y="623728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5" y="188640"/>
            <a:ext cx="6912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Common Application Errors cont…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836712"/>
            <a:ext cx="885698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15. </a:t>
            </a:r>
            <a:r>
              <a:rPr lang="en-US" sz="2100" dirty="0" smtClean="0">
                <a:solidFill>
                  <a:schemeClr val="bg1"/>
                </a:solidFill>
              </a:rPr>
              <a:t>Trade Roles such as Electrician, Plumber, Carpenter, Heavy  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        Equipment Mechanic – applicants must provide evidence of such 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        a trade. That is, Certificate issued by tertiary institution to prove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        applicant has satisfied trade requirements  through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        apprenticeship if applicable. Work experience alone will not meet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        the law requirements!</a:t>
            </a:r>
          </a:p>
          <a:p>
            <a:pPr algn="just"/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16. Should </a:t>
            </a:r>
            <a:r>
              <a:rPr lang="en-US" sz="2100" dirty="0" smtClean="0">
                <a:solidFill>
                  <a:schemeClr val="bg1"/>
                </a:solidFill>
              </a:rPr>
              <a:t>no formal Trade qualification be attained, then we will consider a Competency Certificate issued by a recognized trade testing body. E.g. TESDA in the  Philippines – similar function as PNG’s NATTB</a:t>
            </a:r>
          </a:p>
          <a:p>
            <a:pPr algn="just"/>
            <a:endParaRPr lang="en-US" sz="1200" dirty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17. Passport </a:t>
            </a:r>
            <a:r>
              <a:rPr lang="en-US" sz="2100" dirty="0" smtClean="0">
                <a:solidFill>
                  <a:schemeClr val="bg1"/>
                </a:solidFill>
              </a:rPr>
              <a:t>must not expire in 6 months time </a:t>
            </a:r>
          </a:p>
          <a:p>
            <a:pPr algn="just"/>
            <a:endParaRPr lang="en-US" sz="1200" dirty="0" smtClean="0">
              <a:solidFill>
                <a:schemeClr val="bg1"/>
              </a:solidFill>
            </a:endParaRP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18.  Dates on Employment Contract attached with Renewal Application must be      renewed</a:t>
            </a:r>
          </a:p>
          <a:p>
            <a:pPr algn="just"/>
            <a:endParaRPr 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8"/>
            <a:ext cx="8445541" cy="526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19. Cancellation </a:t>
            </a:r>
            <a:r>
              <a:rPr lang="en-US" sz="2100" dirty="0">
                <a:solidFill>
                  <a:schemeClr val="bg1"/>
                </a:solidFill>
              </a:rPr>
              <a:t>Forms submitted must have the Work Permit Card </a:t>
            </a:r>
          </a:p>
          <a:p>
            <a:pPr algn="just"/>
            <a:r>
              <a:rPr lang="en-US" sz="2100" dirty="0">
                <a:solidFill>
                  <a:schemeClr val="bg1"/>
                </a:solidFill>
              </a:rPr>
              <a:t>and proof of repatriation (E’ Ticket or copy of visa page attached). </a:t>
            </a:r>
          </a:p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Work permit and work permit card must be returned upon cancellation or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termination of the non-citizen employment. Penalty of K1,000.00 for non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return of the work permit card </a:t>
            </a:r>
            <a:endParaRPr lang="en-US" sz="2100" dirty="0">
              <a:solidFill>
                <a:schemeClr val="bg1"/>
              </a:solidFill>
            </a:endParaRPr>
          </a:p>
          <a:p>
            <a:pPr marL="457200" indent="-457200"/>
            <a:r>
              <a:rPr lang="en-US" sz="2100" dirty="0">
                <a:solidFill>
                  <a:schemeClr val="bg1"/>
                </a:solidFill>
              </a:rPr>
              <a:t>                                                    </a:t>
            </a:r>
          </a:p>
          <a:p>
            <a:pPr algn="just"/>
            <a:r>
              <a:rPr lang="en-US" sz="2100" dirty="0" smtClean="0">
                <a:solidFill>
                  <a:schemeClr val="bg1"/>
                </a:solidFill>
              </a:rPr>
              <a:t>20. All </a:t>
            </a:r>
            <a:r>
              <a:rPr lang="en-US" sz="2100" dirty="0">
                <a:solidFill>
                  <a:schemeClr val="bg1"/>
                </a:solidFill>
              </a:rPr>
              <a:t>application sections must have complete responses: e.g. applicant’s last 2 roles (jobs) must have full details – location, dates, occupation (section 34 in application form)</a:t>
            </a:r>
          </a:p>
          <a:p>
            <a:pPr algn="just"/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bg1"/>
                </a:solidFill>
              </a:rPr>
              <a:t>21. All </a:t>
            </a:r>
            <a:r>
              <a:rPr lang="en-US" sz="2000" dirty="0">
                <a:solidFill>
                  <a:schemeClr val="bg1"/>
                </a:solidFill>
              </a:rPr>
              <a:t>12 checklist </a:t>
            </a:r>
            <a:r>
              <a:rPr lang="en-US" sz="2100" dirty="0">
                <a:solidFill>
                  <a:schemeClr val="bg1"/>
                </a:solidFill>
              </a:rPr>
              <a:t>items must be ‘checked’ by client prior to lodgment . In other words, a tick or cross in each box to signify that lodging client has acknowledged/provided </a:t>
            </a:r>
            <a:r>
              <a:rPr lang="en-US" sz="2100" dirty="0" smtClean="0">
                <a:solidFill>
                  <a:schemeClr val="bg1"/>
                </a:solidFill>
              </a:rPr>
              <a:t>for </a:t>
            </a:r>
            <a:r>
              <a:rPr lang="en-US" sz="2100" dirty="0">
                <a:solidFill>
                  <a:schemeClr val="bg1"/>
                </a:solidFill>
              </a:rPr>
              <a:t>each checklist item.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endParaRPr lang="en-US" sz="1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Common Application Errors continued.…….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74930" y="879018"/>
            <a:ext cx="8445541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22.  Renewal </a:t>
            </a:r>
            <a:r>
              <a:rPr lang="en-US" sz="2100" dirty="0" smtClean="0">
                <a:solidFill>
                  <a:schemeClr val="bg1"/>
                </a:solidFill>
              </a:rPr>
              <a:t>Applications must be submitted 3 months prior to expiry </a:t>
            </a:r>
            <a:r>
              <a:rPr lang="en-US" sz="2100" dirty="0" smtClean="0">
                <a:solidFill>
                  <a:schemeClr val="bg1"/>
                </a:solidFill>
              </a:rPr>
              <a:t>date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23.  Training Report must be submitted with Renewal Application 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 </a:t>
            </a:r>
            <a:r>
              <a:rPr lang="en-US" sz="2100" dirty="0" smtClean="0">
                <a:solidFill>
                  <a:schemeClr val="bg1"/>
                </a:solidFill>
              </a:rPr>
              <a:t>     </a:t>
            </a:r>
            <a:r>
              <a:rPr lang="en-US" sz="2100" dirty="0" smtClean="0">
                <a:solidFill>
                  <a:schemeClr val="bg1"/>
                </a:solidFill>
              </a:rPr>
              <a:t>  No Training Report, 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		- No work Permit Renewal 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		- Company will be penalize K10,000.00</a:t>
            </a:r>
          </a:p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       Training </a:t>
            </a:r>
            <a:r>
              <a:rPr lang="en-US" sz="2100" dirty="0" smtClean="0">
                <a:solidFill>
                  <a:schemeClr val="bg1"/>
                </a:solidFill>
              </a:rPr>
              <a:t>Report – actual training conducted  to employees for the past 3 years </a:t>
            </a:r>
          </a:p>
          <a:p>
            <a:pPr marL="457200" indent="-457200" algn="just"/>
            <a:endParaRPr lang="en-US" sz="2100" dirty="0" smtClean="0">
              <a:solidFill>
                <a:schemeClr val="bg1"/>
              </a:solidFill>
            </a:endParaRP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24.  3 </a:t>
            </a:r>
            <a:r>
              <a:rPr lang="en-US" sz="2100" dirty="0" smtClean="0">
                <a:solidFill>
                  <a:schemeClr val="bg1"/>
                </a:solidFill>
              </a:rPr>
              <a:t>Years Training Plans 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 - submitted to National Training Council </a:t>
            </a:r>
          </a:p>
          <a:p>
            <a:pPr marL="457200" indent="-457200" algn="just"/>
            <a:r>
              <a:rPr lang="en-US" sz="2100" dirty="0" smtClean="0">
                <a:solidFill>
                  <a:schemeClr val="bg1"/>
                </a:solidFill>
              </a:rPr>
              <a:t>- Plan of training to be conducted by the organization for the next three years </a:t>
            </a:r>
            <a:endParaRPr lang="en-US" sz="21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pPr algn="just"/>
            <a:endParaRPr lang="en-US" sz="1000" dirty="0" smtClean="0">
              <a:solidFill>
                <a:schemeClr val="bg1"/>
              </a:solidFill>
            </a:endParaRPr>
          </a:p>
          <a:p>
            <a:pPr algn="just"/>
            <a:endParaRPr lang="en-US" sz="1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</a:rPr>
              <a:t>Common Application Errors continued.…….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3116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 smtClean="0">
                <a:solidFill>
                  <a:schemeClr val="bg2"/>
                </a:solidFill>
              </a:rPr>
              <a:t>QUESTIONS??? </a:t>
            </a:r>
            <a:endParaRPr lang="en-AU" sz="4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836712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n-US" sz="2100" smtClean="0">
              <a:solidFill>
                <a:schemeClr val="bg1"/>
              </a:solidFill>
            </a:endParaRPr>
          </a:p>
          <a:p>
            <a:pPr marL="457200" indent="-457200" algn="just"/>
            <a:endParaRPr lang="en-US" sz="2100" dirty="0"/>
          </a:p>
        </p:txBody>
      </p:sp>
      <p:pic>
        <p:nvPicPr>
          <p:cNvPr id="4" name="Picture 6" descr="BLUE BACKGROUNG CR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1852" y="5589240"/>
            <a:ext cx="7920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71792" y="6330073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F8D965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Department of Labour and Industrial Relations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8" y="260648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Good Corporate Citizenship (GCC)  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06044"/>
            <a:ext cx="834823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1</a:t>
            </a:r>
            <a:r>
              <a:rPr lang="en-AU" sz="2000" dirty="0" smtClean="0">
                <a:solidFill>
                  <a:schemeClr val="bg1"/>
                </a:solidFill>
              </a:rPr>
              <a:t>. </a:t>
            </a:r>
            <a:r>
              <a:rPr lang="en-AU" sz="2000" dirty="0" smtClean="0">
                <a:solidFill>
                  <a:schemeClr val="bg1"/>
                </a:solidFill>
              </a:rPr>
              <a:t>What is GCC? </a:t>
            </a:r>
          </a:p>
          <a:p>
            <a:pPr marL="68580" indent="0">
              <a:buNone/>
            </a:pPr>
            <a:r>
              <a:rPr lang="en-AU" sz="2000" dirty="0" smtClean="0">
                <a:solidFill>
                  <a:schemeClr val="bg1"/>
                </a:solidFill>
              </a:rPr>
              <a:t>	- Recognition given to organisations/NGOs who have made an outstanding contribution to the development of Papua New Guinea  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2. Benefits </a:t>
            </a:r>
            <a:r>
              <a:rPr lang="en-AU" sz="2000" dirty="0" smtClean="0">
                <a:solidFill>
                  <a:schemeClr val="bg1"/>
                </a:solidFill>
              </a:rPr>
              <a:t>of GCC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eligible to apply for 5 year work permits 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Priority processing of work permits 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GCC logos on letterheads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Presentation of Certificates &amp; Trophies 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- Publishing of winners names in the National Gazette </a:t>
            </a:r>
            <a:endParaRPr lang="en-AU" sz="20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  <a:p>
            <a:endParaRPr lang="en-AU" sz="16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1036</TotalTime>
  <Words>1382</Words>
  <Application>Microsoft Office PowerPoint</Application>
  <PresentationFormat>On-screen Show (4:3)</PresentationFormat>
  <Paragraphs>225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Common Work Permit  Application errors, Good Corporate Citizenship &amp; Work Permit Inspections </vt:lpstr>
      <vt:lpstr>Common Application Errors  </vt:lpstr>
      <vt:lpstr>Common Application Errors </vt:lpstr>
      <vt:lpstr>Common Application Errors cont…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Conclusion and More Questions!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“How to get your Work Permit Application right?”</dc:title>
  <dc:creator>Your User Name</dc:creator>
  <cp:lastModifiedBy>rkedea</cp:lastModifiedBy>
  <cp:revision>76</cp:revision>
  <dcterms:created xsi:type="dcterms:W3CDTF">2011-10-24T03:39:28Z</dcterms:created>
  <dcterms:modified xsi:type="dcterms:W3CDTF">2012-07-05T02:28:24Z</dcterms:modified>
</cp:coreProperties>
</file>